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wb360796\Desktop\DataforAuguste_DebtGrowth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88969087197549"/>
          <c:y val="3.2163742690058492E-2"/>
          <c:w val="0.59646798099915466"/>
          <c:h val="0.86287263434176065"/>
        </c:manualLayout>
      </c:layout>
      <c:barChart>
        <c:barDir val="bar"/>
        <c:grouping val="clustered"/>
        <c:ser>
          <c:idx val="0"/>
          <c:order val="0"/>
          <c:tx>
            <c:strRef>
              <c:f>'Public debt (in percent of GDP)'!$AS$180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DD8047">
                <a:lumMod val="60000"/>
                <a:lumOff val="40000"/>
              </a:srgbClr>
            </a:solidFill>
          </c:spPr>
          <c:cat>
            <c:strRef>
              <c:f>'Public debt (in percent of GDP)'!$AR$181:$AR$195</c:f>
              <c:strCache>
                <c:ptCount val="15"/>
                <c:pt idx="0">
                  <c:v>Suriname</c:v>
                </c:pt>
                <c:pt idx="1">
                  <c:v>Haiti</c:v>
                </c:pt>
                <c:pt idx="2">
                  <c:v>Dominican Republic</c:v>
                </c:pt>
                <c:pt idx="3">
                  <c:v>Trinidad &amp; Tobago</c:v>
                </c:pt>
                <c:pt idx="4">
                  <c:v>Bahamas, The</c:v>
                </c:pt>
                <c:pt idx="5">
                  <c:v>Guyana</c:v>
                </c:pt>
                <c:pt idx="6">
                  <c:v>St. Vincent &amp; Grens.</c:v>
                </c:pt>
                <c:pt idx="7">
                  <c:v>St. Lucia</c:v>
                </c:pt>
                <c:pt idx="8">
                  <c:v>Belize</c:v>
                </c:pt>
                <c:pt idx="9">
                  <c:v>Dominica</c:v>
                </c:pt>
                <c:pt idx="10">
                  <c:v>Barbados</c:v>
                </c:pt>
                <c:pt idx="11">
                  <c:v>Antigua and Barbuda </c:v>
                </c:pt>
                <c:pt idx="12">
                  <c:v>Grenada</c:v>
                </c:pt>
                <c:pt idx="13">
                  <c:v>Jamaica</c:v>
                </c:pt>
                <c:pt idx="14">
                  <c:v>St. Kitts and Nevis</c:v>
                </c:pt>
              </c:strCache>
            </c:strRef>
          </c:cat>
          <c:val>
            <c:numRef>
              <c:f>'Public debt (in percent of GDP)'!$AS$181:$AS$195</c:f>
              <c:numCache>
                <c:formatCode>General</c:formatCode>
                <c:ptCount val="15"/>
                <c:pt idx="0" formatCode="0.0">
                  <c:v>69.404523510543385</c:v>
                </c:pt>
                <c:pt idx="1">
                  <c:v>42.340981183358174</c:v>
                </c:pt>
                <c:pt idx="2">
                  <c:v>19.296864999999997</c:v>
                </c:pt>
                <c:pt idx="3" formatCode="0.0">
                  <c:v>52.590856566953534</c:v>
                </c:pt>
                <c:pt idx="4">
                  <c:v>27.533640711005408</c:v>
                </c:pt>
                <c:pt idx="5">
                  <c:v>139.78509</c:v>
                </c:pt>
                <c:pt idx="6" formatCode="0.0">
                  <c:v>66.77507811304973</c:v>
                </c:pt>
                <c:pt idx="7" formatCode="0.0">
                  <c:v>42.748572244906882</c:v>
                </c:pt>
                <c:pt idx="8">
                  <c:v>75.812088983299049</c:v>
                </c:pt>
                <c:pt idx="9">
                  <c:v>85.533296778795602</c:v>
                </c:pt>
                <c:pt idx="10">
                  <c:v>70.658531342816303</c:v>
                </c:pt>
                <c:pt idx="11">
                  <c:v>128.04659693716735</c:v>
                </c:pt>
                <c:pt idx="12">
                  <c:v>53.723164212629236</c:v>
                </c:pt>
                <c:pt idx="13">
                  <c:v>91.08457216139702</c:v>
                </c:pt>
                <c:pt idx="14" formatCode="0.0">
                  <c:v>123.39102737183165</c:v>
                </c:pt>
              </c:numCache>
            </c:numRef>
          </c:val>
        </c:ser>
        <c:ser>
          <c:idx val="1"/>
          <c:order val="1"/>
          <c:tx>
            <c:strRef>
              <c:f>'Public debt (in percent of GDP)'!$AT$180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DD8047"/>
            </a:solidFill>
          </c:spPr>
          <c:cat>
            <c:strRef>
              <c:f>'Public debt (in percent of GDP)'!$AR$181:$AR$195</c:f>
              <c:strCache>
                <c:ptCount val="15"/>
                <c:pt idx="0">
                  <c:v>Suriname</c:v>
                </c:pt>
                <c:pt idx="1">
                  <c:v>Haiti</c:v>
                </c:pt>
                <c:pt idx="2">
                  <c:v>Dominican Republic</c:v>
                </c:pt>
                <c:pt idx="3">
                  <c:v>Trinidad &amp; Tobago</c:v>
                </c:pt>
                <c:pt idx="4">
                  <c:v>Bahamas, The</c:v>
                </c:pt>
                <c:pt idx="5">
                  <c:v>Guyana</c:v>
                </c:pt>
                <c:pt idx="6">
                  <c:v>St. Vincent &amp; Grens.</c:v>
                </c:pt>
                <c:pt idx="7">
                  <c:v>St. Lucia</c:v>
                </c:pt>
                <c:pt idx="8">
                  <c:v>Belize</c:v>
                </c:pt>
                <c:pt idx="9">
                  <c:v>Dominica</c:v>
                </c:pt>
                <c:pt idx="10">
                  <c:v>Barbados</c:v>
                </c:pt>
                <c:pt idx="11">
                  <c:v>Antigua and Barbuda </c:v>
                </c:pt>
                <c:pt idx="12">
                  <c:v>Grenada</c:v>
                </c:pt>
                <c:pt idx="13">
                  <c:v>Jamaica</c:v>
                </c:pt>
                <c:pt idx="14">
                  <c:v>St. Kitts and Nevis</c:v>
                </c:pt>
              </c:strCache>
            </c:strRef>
          </c:cat>
          <c:val>
            <c:numRef>
              <c:f>'Public debt (in percent of GDP)'!$AT$181:$AT$195</c:f>
              <c:numCache>
                <c:formatCode>General</c:formatCode>
                <c:ptCount val="15"/>
                <c:pt idx="0" formatCode="0.0">
                  <c:v>20.349748083520634</c:v>
                </c:pt>
                <c:pt idx="1">
                  <c:v>24.77093556385654</c:v>
                </c:pt>
                <c:pt idx="2">
                  <c:v>28.436147770821396</c:v>
                </c:pt>
                <c:pt idx="3" formatCode="0.0">
                  <c:v>35.445488654407427</c:v>
                </c:pt>
                <c:pt idx="4">
                  <c:v>41.256950789360246</c:v>
                </c:pt>
                <c:pt idx="5">
                  <c:v>60.527213559144492</c:v>
                </c:pt>
                <c:pt idx="6" formatCode="0.0">
                  <c:v>74.962916772677772</c:v>
                </c:pt>
                <c:pt idx="7" formatCode="0.0">
                  <c:v>75.195784777360558</c:v>
                </c:pt>
                <c:pt idx="8">
                  <c:v>81.423637494644183</c:v>
                </c:pt>
                <c:pt idx="9">
                  <c:v>85.285466439072891</c:v>
                </c:pt>
                <c:pt idx="10">
                  <c:v>105.35883009989215</c:v>
                </c:pt>
                <c:pt idx="11">
                  <c:v>118.26496313478488</c:v>
                </c:pt>
                <c:pt idx="12">
                  <c:v>122.30139877603715</c:v>
                </c:pt>
                <c:pt idx="13">
                  <c:v>137.44118135803754</c:v>
                </c:pt>
                <c:pt idx="14" formatCode="0.0">
                  <c:v>184.71427232013485</c:v>
                </c:pt>
              </c:numCache>
            </c:numRef>
          </c:val>
        </c:ser>
        <c:axId val="109857792"/>
        <c:axId val="82814080"/>
      </c:barChart>
      <c:catAx>
        <c:axId val="1098577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814080"/>
        <c:crosses val="autoZero"/>
        <c:auto val="1"/>
        <c:lblAlgn val="ctr"/>
        <c:lblOffset val="100"/>
      </c:catAx>
      <c:valAx>
        <c:axId val="82814080"/>
        <c:scaling>
          <c:orientation val="minMax"/>
        </c:scaling>
        <c:axPos val="b"/>
        <c:majorGridlines>
          <c:spPr>
            <a:ln>
              <a:noFill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857792"/>
        <c:crosses val="autoZero"/>
        <c:crossBetween val="between"/>
        <c:majorUnit val="30"/>
      </c:valAx>
    </c:plotArea>
    <c:legend>
      <c:legendPos val="r"/>
      <c:layout>
        <c:manualLayout>
          <c:xMode val="edge"/>
          <c:yMode val="edge"/>
          <c:x val="0.82240971614659786"/>
          <c:y val="0.2458352903255514"/>
          <c:w val="0.12975077768056767"/>
          <c:h val="0.17499608601556499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ln>
      <a:solidFill>
        <a:sysClr val="windowText" lastClr="000000"/>
      </a:solidFill>
    </a:ln>
  </c:spPr>
  <c:txPr>
    <a:bodyPr/>
    <a:lstStyle/>
    <a:p>
      <a:pPr algn="ctr">
        <a:defRPr kumimoji="0" lang="en-US" sz="1200" b="1" i="0" u="none" strike="noStrike" kern="1200" baseline="0" dirty="0" smtClean="0">
          <a:solidFill>
            <a:srgbClr val="1F497D"/>
          </a:solidFill>
          <a:latin typeface="+mj-lt"/>
          <a:ea typeface="+mj-ea"/>
          <a:cs typeface="+mj-cs"/>
        </a:defRPr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0.45055</cdr:x>
      <cdr:y>0.01724</cdr:y>
    </cdr:from>
    <cdr:to>
      <cdr:x>0.45084</cdr:x>
      <cdr:y>0.8839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1210061" y="1990341"/>
          <a:ext cx="3830291" cy="2010"/>
        </a:xfrm>
        <a:prstGeom xmlns:a="http://schemas.openxmlformats.org/drawingml/2006/main" prst="line">
          <a:avLst/>
        </a:prstGeom>
        <a:ln xmlns:a="http://schemas.openxmlformats.org/drawingml/2006/main" w="25400" cmpd="sng">
          <a:solidFill>
            <a:srgbClr val="00B05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D487B5AE-2F28-46A4-AD0A-CEBE4B72A60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E3F29B60-8706-42F6-92EE-6B9978298A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9B60-8706-42F6-92EE-6B9978298A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9B60-8706-42F6-92EE-6B9978298A1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9B60-8706-42F6-92EE-6B9978298A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9B60-8706-42F6-92EE-6B9978298A1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9B60-8706-42F6-92EE-6B9978298A1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9B60-8706-42F6-92EE-6B9978298A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29B60-8706-42F6-92EE-6B9978298A1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5CE2-D589-4E84-B629-E81C2C890A1F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03091-BA29-432E-94E6-56D8713E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52400" y="392097"/>
            <a:ext cx="88392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Challenges Involved in Increasing Investments in the Caribbean from CDB’S Perspective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Feature Address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DR. W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WARREN SMITH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President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Caribbean Development Bank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 the Fourth Biennial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International Business,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029" sz="1600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Banking</a:t>
            </a:r>
            <a:r>
              <a:rPr lang="en-029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 Finance Conference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029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029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Hilton</a:t>
            </a:r>
            <a:r>
              <a:rPr kumimoji="0" lang="en-029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Trinidad and Conference Centre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Port of Spain, Trinidad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June   2011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hallen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03909"/>
            <a:ext cx="9144000" cy="706581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1" name="Rectangle 1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7" name="Group 1"/>
          <p:cNvGrpSpPr>
            <a:grpSpLocks noChangeAspect="1"/>
          </p:cNvGrpSpPr>
          <p:nvPr/>
        </p:nvGrpSpPr>
        <p:grpSpPr bwMode="auto">
          <a:xfrm>
            <a:off x="914400" y="838200"/>
            <a:ext cx="7446334" cy="4708711"/>
            <a:chOff x="-101" y="-200"/>
            <a:chExt cx="9860" cy="6235"/>
          </a:xfrm>
        </p:grpSpPr>
        <p:sp>
          <p:nvSpPr>
            <p:cNvPr id="4260" name="AutoShape 164"/>
            <p:cNvSpPr>
              <a:spLocks noChangeAspect="1" noChangeArrowheads="1" noTextEdit="1"/>
            </p:cNvSpPr>
            <p:nvPr/>
          </p:nvSpPr>
          <p:spPr bwMode="auto">
            <a:xfrm>
              <a:off x="-101" y="-200"/>
              <a:ext cx="9860" cy="6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9" name="Rectangle 163"/>
            <p:cNvSpPr>
              <a:spLocks noChangeArrowheads="1"/>
            </p:cNvSpPr>
            <p:nvPr/>
          </p:nvSpPr>
          <p:spPr bwMode="auto">
            <a:xfrm>
              <a:off x="1802" y="72"/>
              <a:ext cx="7520" cy="4941"/>
            </a:xfrm>
            <a:prstGeom prst="rect">
              <a:avLst/>
            </a:prstGeom>
            <a:solidFill>
              <a:srgbClr val="FFFFFF"/>
            </a:solidFill>
            <a:ln w="24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8" name="Rectangle 162"/>
            <p:cNvSpPr>
              <a:spLocks noChangeArrowheads="1"/>
            </p:cNvSpPr>
            <p:nvPr/>
          </p:nvSpPr>
          <p:spPr bwMode="auto">
            <a:xfrm>
              <a:off x="7712" y="203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7" name="Rectangle 161"/>
            <p:cNvSpPr>
              <a:spLocks noChangeArrowheads="1"/>
            </p:cNvSpPr>
            <p:nvPr/>
          </p:nvSpPr>
          <p:spPr bwMode="auto">
            <a:xfrm>
              <a:off x="7664" y="2183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6" name="Rectangle 160"/>
            <p:cNvSpPr>
              <a:spLocks noChangeArrowheads="1"/>
            </p:cNvSpPr>
            <p:nvPr/>
          </p:nvSpPr>
          <p:spPr bwMode="auto">
            <a:xfrm>
              <a:off x="7136" y="2159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5" name="Rectangle 159"/>
            <p:cNvSpPr>
              <a:spLocks noChangeArrowheads="1"/>
            </p:cNvSpPr>
            <p:nvPr/>
          </p:nvSpPr>
          <p:spPr bwMode="auto">
            <a:xfrm>
              <a:off x="6991" y="2039"/>
              <a:ext cx="97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4" name="Rectangle 158"/>
            <p:cNvSpPr>
              <a:spLocks noChangeArrowheads="1"/>
            </p:cNvSpPr>
            <p:nvPr/>
          </p:nvSpPr>
          <p:spPr bwMode="auto">
            <a:xfrm>
              <a:off x="6919" y="1967"/>
              <a:ext cx="97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3" name="Rectangle 157"/>
            <p:cNvSpPr>
              <a:spLocks noChangeArrowheads="1"/>
            </p:cNvSpPr>
            <p:nvPr/>
          </p:nvSpPr>
          <p:spPr bwMode="auto">
            <a:xfrm>
              <a:off x="6847" y="203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2" name="Rectangle 156"/>
            <p:cNvSpPr>
              <a:spLocks noChangeArrowheads="1"/>
            </p:cNvSpPr>
            <p:nvPr/>
          </p:nvSpPr>
          <p:spPr bwMode="auto">
            <a:xfrm>
              <a:off x="6559" y="203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1" name="Rectangle 155"/>
            <p:cNvSpPr>
              <a:spLocks noChangeArrowheads="1"/>
            </p:cNvSpPr>
            <p:nvPr/>
          </p:nvSpPr>
          <p:spPr bwMode="auto">
            <a:xfrm>
              <a:off x="6535" y="2159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0" name="Rectangle 154"/>
            <p:cNvSpPr>
              <a:spLocks noChangeArrowheads="1"/>
            </p:cNvSpPr>
            <p:nvPr/>
          </p:nvSpPr>
          <p:spPr bwMode="auto">
            <a:xfrm>
              <a:off x="6415" y="235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9" name="Rectangle 153"/>
            <p:cNvSpPr>
              <a:spLocks noChangeArrowheads="1"/>
            </p:cNvSpPr>
            <p:nvPr/>
          </p:nvSpPr>
          <p:spPr bwMode="auto">
            <a:xfrm>
              <a:off x="6295" y="230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8" name="Rectangle 152"/>
            <p:cNvSpPr>
              <a:spLocks noChangeArrowheads="1"/>
            </p:cNvSpPr>
            <p:nvPr/>
          </p:nvSpPr>
          <p:spPr bwMode="auto">
            <a:xfrm>
              <a:off x="6175" y="230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7" name="Rectangle 151"/>
            <p:cNvSpPr>
              <a:spLocks noChangeArrowheads="1"/>
            </p:cNvSpPr>
            <p:nvPr/>
          </p:nvSpPr>
          <p:spPr bwMode="auto">
            <a:xfrm>
              <a:off x="6223" y="2159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6" name="Rectangle 150"/>
            <p:cNvSpPr>
              <a:spLocks noChangeArrowheads="1"/>
            </p:cNvSpPr>
            <p:nvPr/>
          </p:nvSpPr>
          <p:spPr bwMode="auto">
            <a:xfrm>
              <a:off x="6127" y="2087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5" name="Rectangle 149"/>
            <p:cNvSpPr>
              <a:spLocks noChangeArrowheads="1"/>
            </p:cNvSpPr>
            <p:nvPr/>
          </p:nvSpPr>
          <p:spPr bwMode="auto">
            <a:xfrm>
              <a:off x="5910" y="1991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4" name="Rectangle 148"/>
            <p:cNvSpPr>
              <a:spLocks noChangeArrowheads="1"/>
            </p:cNvSpPr>
            <p:nvPr/>
          </p:nvSpPr>
          <p:spPr bwMode="auto">
            <a:xfrm>
              <a:off x="5982" y="2111"/>
              <a:ext cx="97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3" name="Rectangle 147"/>
            <p:cNvSpPr>
              <a:spLocks noChangeArrowheads="1"/>
            </p:cNvSpPr>
            <p:nvPr/>
          </p:nvSpPr>
          <p:spPr bwMode="auto">
            <a:xfrm>
              <a:off x="5862" y="2111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2" name="Rectangle 146"/>
            <p:cNvSpPr>
              <a:spLocks noChangeArrowheads="1"/>
            </p:cNvSpPr>
            <p:nvPr/>
          </p:nvSpPr>
          <p:spPr bwMode="auto">
            <a:xfrm>
              <a:off x="5766" y="2087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1" name="Rectangle 145"/>
            <p:cNvSpPr>
              <a:spLocks noChangeArrowheads="1"/>
            </p:cNvSpPr>
            <p:nvPr/>
          </p:nvSpPr>
          <p:spPr bwMode="auto">
            <a:xfrm>
              <a:off x="5430" y="1943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0" name="Rectangle 144"/>
            <p:cNvSpPr>
              <a:spLocks noChangeArrowheads="1"/>
            </p:cNvSpPr>
            <p:nvPr/>
          </p:nvSpPr>
          <p:spPr bwMode="auto">
            <a:xfrm>
              <a:off x="5190" y="201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9" name="Rectangle 143"/>
            <p:cNvSpPr>
              <a:spLocks noChangeArrowheads="1"/>
            </p:cNvSpPr>
            <p:nvPr/>
          </p:nvSpPr>
          <p:spPr bwMode="auto">
            <a:xfrm>
              <a:off x="4877" y="2159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8" name="Rectangle 142"/>
            <p:cNvSpPr>
              <a:spLocks noChangeArrowheads="1"/>
            </p:cNvSpPr>
            <p:nvPr/>
          </p:nvSpPr>
          <p:spPr bwMode="auto">
            <a:xfrm>
              <a:off x="4781" y="2494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7" name="Rectangle 141"/>
            <p:cNvSpPr>
              <a:spLocks noChangeArrowheads="1"/>
            </p:cNvSpPr>
            <p:nvPr/>
          </p:nvSpPr>
          <p:spPr bwMode="auto">
            <a:xfrm>
              <a:off x="4565" y="256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6" name="Rectangle 140"/>
            <p:cNvSpPr>
              <a:spLocks noChangeArrowheads="1"/>
            </p:cNvSpPr>
            <p:nvPr/>
          </p:nvSpPr>
          <p:spPr bwMode="auto">
            <a:xfrm>
              <a:off x="5214" y="271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5" name="Rectangle 139"/>
            <p:cNvSpPr>
              <a:spLocks noChangeArrowheads="1"/>
            </p:cNvSpPr>
            <p:nvPr/>
          </p:nvSpPr>
          <p:spPr bwMode="auto">
            <a:xfrm>
              <a:off x="6006" y="2230"/>
              <a:ext cx="97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4" name="Rectangle 138"/>
            <p:cNvSpPr>
              <a:spLocks noChangeArrowheads="1"/>
            </p:cNvSpPr>
            <p:nvPr/>
          </p:nvSpPr>
          <p:spPr bwMode="auto">
            <a:xfrm>
              <a:off x="5958" y="232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3" name="Rectangle 137"/>
            <p:cNvSpPr>
              <a:spLocks noChangeArrowheads="1"/>
            </p:cNvSpPr>
            <p:nvPr/>
          </p:nvSpPr>
          <p:spPr bwMode="auto">
            <a:xfrm>
              <a:off x="5814" y="2614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2" name="Rectangle 136"/>
            <p:cNvSpPr>
              <a:spLocks noChangeArrowheads="1"/>
            </p:cNvSpPr>
            <p:nvPr/>
          </p:nvSpPr>
          <p:spPr bwMode="auto">
            <a:xfrm>
              <a:off x="5862" y="302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1" name="Rectangle 135"/>
            <p:cNvSpPr>
              <a:spLocks noChangeArrowheads="1"/>
            </p:cNvSpPr>
            <p:nvPr/>
          </p:nvSpPr>
          <p:spPr bwMode="auto">
            <a:xfrm>
              <a:off x="5526" y="2998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0" name="Rectangle 134"/>
            <p:cNvSpPr>
              <a:spLocks noChangeArrowheads="1"/>
            </p:cNvSpPr>
            <p:nvPr/>
          </p:nvSpPr>
          <p:spPr bwMode="auto">
            <a:xfrm>
              <a:off x="5286" y="340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9" name="Rectangle 133"/>
            <p:cNvSpPr>
              <a:spLocks noChangeArrowheads="1"/>
            </p:cNvSpPr>
            <p:nvPr/>
          </p:nvSpPr>
          <p:spPr bwMode="auto">
            <a:xfrm>
              <a:off x="5790" y="3574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8" name="Rectangle 132"/>
            <p:cNvSpPr>
              <a:spLocks noChangeArrowheads="1"/>
            </p:cNvSpPr>
            <p:nvPr/>
          </p:nvSpPr>
          <p:spPr bwMode="auto">
            <a:xfrm>
              <a:off x="5382" y="304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7" name="Rectangle 131"/>
            <p:cNvSpPr>
              <a:spLocks noChangeArrowheads="1"/>
            </p:cNvSpPr>
            <p:nvPr/>
          </p:nvSpPr>
          <p:spPr bwMode="auto">
            <a:xfrm>
              <a:off x="5358" y="283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6" name="Rectangle 130"/>
            <p:cNvSpPr>
              <a:spLocks noChangeArrowheads="1"/>
            </p:cNvSpPr>
            <p:nvPr/>
          </p:nvSpPr>
          <p:spPr bwMode="auto">
            <a:xfrm>
              <a:off x="5478" y="2878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5" name="Rectangle 129"/>
            <p:cNvSpPr>
              <a:spLocks noChangeArrowheads="1"/>
            </p:cNvSpPr>
            <p:nvPr/>
          </p:nvSpPr>
          <p:spPr bwMode="auto">
            <a:xfrm>
              <a:off x="5238" y="292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4" name="Rectangle 128"/>
            <p:cNvSpPr>
              <a:spLocks noChangeArrowheads="1"/>
            </p:cNvSpPr>
            <p:nvPr/>
          </p:nvSpPr>
          <p:spPr bwMode="auto">
            <a:xfrm>
              <a:off x="5045" y="2830"/>
              <a:ext cx="97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3" name="Rectangle 127"/>
            <p:cNvSpPr>
              <a:spLocks noChangeArrowheads="1"/>
            </p:cNvSpPr>
            <p:nvPr/>
          </p:nvSpPr>
          <p:spPr bwMode="auto">
            <a:xfrm>
              <a:off x="4877" y="283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2" name="Rectangle 126"/>
            <p:cNvSpPr>
              <a:spLocks noChangeArrowheads="1"/>
            </p:cNvSpPr>
            <p:nvPr/>
          </p:nvSpPr>
          <p:spPr bwMode="auto">
            <a:xfrm>
              <a:off x="4853" y="2974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1" name="Rectangle 125"/>
            <p:cNvSpPr>
              <a:spLocks noChangeArrowheads="1"/>
            </p:cNvSpPr>
            <p:nvPr/>
          </p:nvSpPr>
          <p:spPr bwMode="auto">
            <a:xfrm>
              <a:off x="4805" y="319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0" name="Rectangle 124"/>
            <p:cNvSpPr>
              <a:spLocks noChangeArrowheads="1"/>
            </p:cNvSpPr>
            <p:nvPr/>
          </p:nvSpPr>
          <p:spPr bwMode="auto">
            <a:xfrm>
              <a:off x="4685" y="319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9" name="Rectangle 123"/>
            <p:cNvSpPr>
              <a:spLocks noChangeArrowheads="1"/>
            </p:cNvSpPr>
            <p:nvPr/>
          </p:nvSpPr>
          <p:spPr bwMode="auto">
            <a:xfrm>
              <a:off x="4709" y="352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8" name="Rectangle 122"/>
            <p:cNvSpPr>
              <a:spLocks noChangeArrowheads="1"/>
            </p:cNvSpPr>
            <p:nvPr/>
          </p:nvSpPr>
          <p:spPr bwMode="auto">
            <a:xfrm>
              <a:off x="4373" y="364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7" name="Rectangle 121"/>
            <p:cNvSpPr>
              <a:spLocks noChangeArrowheads="1"/>
            </p:cNvSpPr>
            <p:nvPr/>
          </p:nvSpPr>
          <p:spPr bwMode="auto">
            <a:xfrm>
              <a:off x="4301" y="3717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6" name="Rectangle 120"/>
            <p:cNvSpPr>
              <a:spLocks noChangeArrowheads="1"/>
            </p:cNvSpPr>
            <p:nvPr/>
          </p:nvSpPr>
          <p:spPr bwMode="auto">
            <a:xfrm>
              <a:off x="4108" y="400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5" name="Rectangle 119"/>
            <p:cNvSpPr>
              <a:spLocks noChangeArrowheads="1"/>
            </p:cNvSpPr>
            <p:nvPr/>
          </p:nvSpPr>
          <p:spPr bwMode="auto">
            <a:xfrm>
              <a:off x="3412" y="402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4" name="Rectangle 118"/>
            <p:cNvSpPr>
              <a:spLocks noChangeArrowheads="1"/>
            </p:cNvSpPr>
            <p:nvPr/>
          </p:nvSpPr>
          <p:spPr bwMode="auto">
            <a:xfrm>
              <a:off x="3556" y="340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3" name="Rectangle 117"/>
            <p:cNvSpPr>
              <a:spLocks noChangeArrowheads="1"/>
            </p:cNvSpPr>
            <p:nvPr/>
          </p:nvSpPr>
          <p:spPr bwMode="auto">
            <a:xfrm>
              <a:off x="3171" y="326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2" name="Rectangle 116"/>
            <p:cNvSpPr>
              <a:spLocks noChangeArrowheads="1"/>
            </p:cNvSpPr>
            <p:nvPr/>
          </p:nvSpPr>
          <p:spPr bwMode="auto">
            <a:xfrm>
              <a:off x="2523" y="3238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1" name="Rectangle 115"/>
            <p:cNvSpPr>
              <a:spLocks noChangeArrowheads="1"/>
            </p:cNvSpPr>
            <p:nvPr/>
          </p:nvSpPr>
          <p:spPr bwMode="auto">
            <a:xfrm>
              <a:off x="2451" y="338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0" name="Rectangle 114"/>
            <p:cNvSpPr>
              <a:spLocks noChangeArrowheads="1"/>
            </p:cNvSpPr>
            <p:nvPr/>
          </p:nvSpPr>
          <p:spPr bwMode="auto">
            <a:xfrm>
              <a:off x="2403" y="378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9" name="Rectangle 113"/>
            <p:cNvSpPr>
              <a:spLocks noChangeArrowheads="1"/>
            </p:cNvSpPr>
            <p:nvPr/>
          </p:nvSpPr>
          <p:spPr bwMode="auto">
            <a:xfrm>
              <a:off x="2090" y="414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8" name="Rectangle 112"/>
            <p:cNvSpPr>
              <a:spLocks noChangeArrowheads="1"/>
            </p:cNvSpPr>
            <p:nvPr/>
          </p:nvSpPr>
          <p:spPr bwMode="auto">
            <a:xfrm>
              <a:off x="2162" y="3957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7" name="Rectangle 111"/>
            <p:cNvSpPr>
              <a:spLocks noChangeArrowheads="1"/>
            </p:cNvSpPr>
            <p:nvPr/>
          </p:nvSpPr>
          <p:spPr bwMode="auto">
            <a:xfrm>
              <a:off x="1970" y="390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" name="Rectangle 110"/>
            <p:cNvSpPr>
              <a:spLocks noChangeArrowheads="1"/>
            </p:cNvSpPr>
            <p:nvPr/>
          </p:nvSpPr>
          <p:spPr bwMode="auto">
            <a:xfrm>
              <a:off x="2066" y="3813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" name="Rectangle 109"/>
            <p:cNvSpPr>
              <a:spLocks noChangeArrowheads="1"/>
            </p:cNvSpPr>
            <p:nvPr/>
          </p:nvSpPr>
          <p:spPr bwMode="auto">
            <a:xfrm>
              <a:off x="2595" y="3933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4" name="Rectangle 108"/>
            <p:cNvSpPr>
              <a:spLocks noChangeArrowheads="1"/>
            </p:cNvSpPr>
            <p:nvPr/>
          </p:nvSpPr>
          <p:spPr bwMode="auto">
            <a:xfrm>
              <a:off x="2835" y="402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" name="Rectangle 107"/>
            <p:cNvSpPr>
              <a:spLocks noChangeArrowheads="1"/>
            </p:cNvSpPr>
            <p:nvPr/>
          </p:nvSpPr>
          <p:spPr bwMode="auto">
            <a:xfrm>
              <a:off x="3099" y="400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2" name="Rectangle 106"/>
            <p:cNvSpPr>
              <a:spLocks noChangeArrowheads="1"/>
            </p:cNvSpPr>
            <p:nvPr/>
          </p:nvSpPr>
          <p:spPr bwMode="auto">
            <a:xfrm>
              <a:off x="2787" y="378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" name="Rectangle 105"/>
            <p:cNvSpPr>
              <a:spLocks noChangeArrowheads="1"/>
            </p:cNvSpPr>
            <p:nvPr/>
          </p:nvSpPr>
          <p:spPr bwMode="auto">
            <a:xfrm>
              <a:off x="2811" y="364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" name="Rectangle 104"/>
            <p:cNvSpPr>
              <a:spLocks noChangeArrowheads="1"/>
            </p:cNvSpPr>
            <p:nvPr/>
          </p:nvSpPr>
          <p:spPr bwMode="auto">
            <a:xfrm>
              <a:off x="3171" y="3598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" name="Rectangle 103"/>
            <p:cNvSpPr>
              <a:spLocks noChangeArrowheads="1"/>
            </p:cNvSpPr>
            <p:nvPr/>
          </p:nvSpPr>
          <p:spPr bwMode="auto">
            <a:xfrm>
              <a:off x="3292" y="314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8" name="Rectangle 102"/>
            <p:cNvSpPr>
              <a:spLocks noChangeArrowheads="1"/>
            </p:cNvSpPr>
            <p:nvPr/>
          </p:nvSpPr>
          <p:spPr bwMode="auto">
            <a:xfrm>
              <a:off x="3340" y="314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7" name="Rectangle 101"/>
            <p:cNvSpPr>
              <a:spLocks noChangeArrowheads="1"/>
            </p:cNvSpPr>
            <p:nvPr/>
          </p:nvSpPr>
          <p:spPr bwMode="auto">
            <a:xfrm>
              <a:off x="3460" y="314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6" name="Rectangle 100"/>
            <p:cNvSpPr>
              <a:spLocks noChangeArrowheads="1"/>
            </p:cNvSpPr>
            <p:nvPr/>
          </p:nvSpPr>
          <p:spPr bwMode="auto">
            <a:xfrm>
              <a:off x="3580" y="2566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5" name="Rectangle 99"/>
            <p:cNvSpPr>
              <a:spLocks noChangeArrowheads="1"/>
            </p:cNvSpPr>
            <p:nvPr/>
          </p:nvSpPr>
          <p:spPr bwMode="auto">
            <a:xfrm>
              <a:off x="3940" y="266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4" name="Rectangle 98"/>
            <p:cNvSpPr>
              <a:spLocks noChangeArrowheads="1"/>
            </p:cNvSpPr>
            <p:nvPr/>
          </p:nvSpPr>
          <p:spPr bwMode="auto">
            <a:xfrm>
              <a:off x="3604" y="3574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3" name="Rectangle 97"/>
            <p:cNvSpPr>
              <a:spLocks noChangeArrowheads="1"/>
            </p:cNvSpPr>
            <p:nvPr/>
          </p:nvSpPr>
          <p:spPr bwMode="auto">
            <a:xfrm>
              <a:off x="3868" y="364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2" name="Rectangle 96"/>
            <p:cNvSpPr>
              <a:spLocks noChangeArrowheads="1"/>
            </p:cNvSpPr>
            <p:nvPr/>
          </p:nvSpPr>
          <p:spPr bwMode="auto">
            <a:xfrm>
              <a:off x="3868" y="3669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1" name="Rectangle 95"/>
            <p:cNvSpPr>
              <a:spLocks noChangeArrowheads="1"/>
            </p:cNvSpPr>
            <p:nvPr/>
          </p:nvSpPr>
          <p:spPr bwMode="auto">
            <a:xfrm>
              <a:off x="4421" y="400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0" name="Rectangle 94"/>
            <p:cNvSpPr>
              <a:spLocks noChangeArrowheads="1"/>
            </p:cNvSpPr>
            <p:nvPr/>
          </p:nvSpPr>
          <p:spPr bwMode="auto">
            <a:xfrm>
              <a:off x="4829" y="3885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9" name="Rectangle 93"/>
            <p:cNvSpPr>
              <a:spLocks noChangeArrowheads="1"/>
            </p:cNvSpPr>
            <p:nvPr/>
          </p:nvSpPr>
          <p:spPr bwMode="auto">
            <a:xfrm>
              <a:off x="4517" y="331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8" name="Rectangle 92"/>
            <p:cNvSpPr>
              <a:spLocks noChangeArrowheads="1"/>
            </p:cNvSpPr>
            <p:nvPr/>
          </p:nvSpPr>
          <p:spPr bwMode="auto">
            <a:xfrm>
              <a:off x="4397" y="3358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7" name="Rectangle 91"/>
            <p:cNvSpPr>
              <a:spLocks noChangeArrowheads="1"/>
            </p:cNvSpPr>
            <p:nvPr/>
          </p:nvSpPr>
          <p:spPr bwMode="auto">
            <a:xfrm>
              <a:off x="4397" y="331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6" name="Rectangle 90"/>
            <p:cNvSpPr>
              <a:spLocks noChangeArrowheads="1"/>
            </p:cNvSpPr>
            <p:nvPr/>
          </p:nvSpPr>
          <p:spPr bwMode="auto">
            <a:xfrm>
              <a:off x="4421" y="314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5" name="Rectangle 89"/>
            <p:cNvSpPr>
              <a:spLocks noChangeArrowheads="1"/>
            </p:cNvSpPr>
            <p:nvPr/>
          </p:nvSpPr>
          <p:spPr bwMode="auto">
            <a:xfrm>
              <a:off x="4565" y="2878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4" name="Rectangle 88"/>
            <p:cNvSpPr>
              <a:spLocks noChangeArrowheads="1"/>
            </p:cNvSpPr>
            <p:nvPr/>
          </p:nvSpPr>
          <p:spPr bwMode="auto">
            <a:xfrm>
              <a:off x="4445" y="2902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3" name="Rectangle 87"/>
            <p:cNvSpPr>
              <a:spLocks noChangeArrowheads="1"/>
            </p:cNvSpPr>
            <p:nvPr/>
          </p:nvSpPr>
          <p:spPr bwMode="auto">
            <a:xfrm>
              <a:off x="4397" y="2854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2" name="Rectangle 86"/>
            <p:cNvSpPr>
              <a:spLocks noChangeArrowheads="1"/>
            </p:cNvSpPr>
            <p:nvPr/>
          </p:nvSpPr>
          <p:spPr bwMode="auto">
            <a:xfrm>
              <a:off x="4253" y="295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1" name="Rectangle 85"/>
            <p:cNvSpPr>
              <a:spLocks noChangeArrowheads="1"/>
            </p:cNvSpPr>
            <p:nvPr/>
          </p:nvSpPr>
          <p:spPr bwMode="auto">
            <a:xfrm>
              <a:off x="4108" y="3190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0" name="Rectangle 84"/>
            <p:cNvSpPr>
              <a:spLocks noChangeArrowheads="1"/>
            </p:cNvSpPr>
            <p:nvPr/>
          </p:nvSpPr>
          <p:spPr bwMode="auto">
            <a:xfrm>
              <a:off x="4132" y="3478"/>
              <a:ext cx="97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9" name="Rectangle 83"/>
            <p:cNvSpPr>
              <a:spLocks noChangeArrowheads="1"/>
            </p:cNvSpPr>
            <p:nvPr/>
          </p:nvSpPr>
          <p:spPr bwMode="auto">
            <a:xfrm>
              <a:off x="4156" y="3430"/>
              <a:ext cx="97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8" name="Rectangle 82"/>
            <p:cNvSpPr>
              <a:spLocks noChangeArrowheads="1"/>
            </p:cNvSpPr>
            <p:nvPr/>
          </p:nvSpPr>
          <p:spPr bwMode="auto">
            <a:xfrm>
              <a:off x="6463" y="2087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7" name="Rectangle 81"/>
            <p:cNvSpPr>
              <a:spLocks noChangeArrowheads="1"/>
            </p:cNvSpPr>
            <p:nvPr/>
          </p:nvSpPr>
          <p:spPr bwMode="auto">
            <a:xfrm>
              <a:off x="6655" y="2063"/>
              <a:ext cx="96" cy="96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6" name="Rectangle 80"/>
            <p:cNvSpPr>
              <a:spLocks noChangeArrowheads="1"/>
            </p:cNvSpPr>
            <p:nvPr/>
          </p:nvSpPr>
          <p:spPr bwMode="auto">
            <a:xfrm>
              <a:off x="6655" y="2159"/>
              <a:ext cx="96" cy="95"/>
            </a:xfrm>
            <a:prstGeom prst="rect">
              <a:avLst/>
            </a:prstGeom>
            <a:solidFill>
              <a:srgbClr val="66A842"/>
            </a:solidFill>
            <a:ln w="24">
              <a:solidFill>
                <a:srgbClr val="66A84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5" name="Freeform 79"/>
            <p:cNvSpPr>
              <a:spLocks/>
            </p:cNvSpPr>
            <p:nvPr/>
          </p:nvSpPr>
          <p:spPr bwMode="auto">
            <a:xfrm>
              <a:off x="1802" y="72"/>
              <a:ext cx="7520" cy="49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41"/>
                </a:cxn>
                <a:cxn ang="0">
                  <a:pos x="7520" y="4941"/>
                </a:cxn>
              </a:cxnLst>
              <a:rect l="0" t="0" r="r" b="b"/>
              <a:pathLst>
                <a:path w="7520" h="4941">
                  <a:moveTo>
                    <a:pt x="0" y="0"/>
                  </a:moveTo>
                  <a:lnTo>
                    <a:pt x="0" y="4941"/>
                  </a:lnTo>
                  <a:lnTo>
                    <a:pt x="7520" y="4941"/>
                  </a:lnTo>
                </a:path>
              </a:pathLst>
            </a:cu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4" name="Line 78"/>
            <p:cNvSpPr>
              <a:spLocks noChangeShapeType="1"/>
            </p:cNvSpPr>
            <p:nvPr/>
          </p:nvSpPr>
          <p:spPr bwMode="auto">
            <a:xfrm>
              <a:off x="1802" y="3669"/>
              <a:ext cx="144" cy="1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3" name="Line 77"/>
            <p:cNvSpPr>
              <a:spLocks noChangeShapeType="1"/>
            </p:cNvSpPr>
            <p:nvPr/>
          </p:nvSpPr>
          <p:spPr bwMode="auto">
            <a:xfrm>
              <a:off x="1802" y="2326"/>
              <a:ext cx="144" cy="1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2" name="Line 76"/>
            <p:cNvSpPr>
              <a:spLocks noChangeShapeType="1"/>
            </p:cNvSpPr>
            <p:nvPr/>
          </p:nvSpPr>
          <p:spPr bwMode="auto">
            <a:xfrm>
              <a:off x="1802" y="983"/>
              <a:ext cx="144" cy="1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1" name="Line 75"/>
            <p:cNvSpPr>
              <a:spLocks noChangeShapeType="1"/>
            </p:cNvSpPr>
            <p:nvPr/>
          </p:nvSpPr>
          <p:spPr bwMode="auto">
            <a:xfrm>
              <a:off x="2667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0" name="Line 74"/>
            <p:cNvSpPr>
              <a:spLocks noChangeShapeType="1"/>
            </p:cNvSpPr>
            <p:nvPr/>
          </p:nvSpPr>
          <p:spPr bwMode="auto">
            <a:xfrm>
              <a:off x="1802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9" name="Line 73"/>
            <p:cNvSpPr>
              <a:spLocks noChangeShapeType="1"/>
            </p:cNvSpPr>
            <p:nvPr/>
          </p:nvSpPr>
          <p:spPr bwMode="auto">
            <a:xfrm>
              <a:off x="3532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8" name="Line 72"/>
            <p:cNvSpPr>
              <a:spLocks noChangeShapeType="1"/>
            </p:cNvSpPr>
            <p:nvPr/>
          </p:nvSpPr>
          <p:spPr bwMode="auto">
            <a:xfrm>
              <a:off x="4397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7" name="Line 71"/>
            <p:cNvSpPr>
              <a:spLocks noChangeShapeType="1"/>
            </p:cNvSpPr>
            <p:nvPr/>
          </p:nvSpPr>
          <p:spPr bwMode="auto">
            <a:xfrm>
              <a:off x="5262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6" name="Line 70"/>
            <p:cNvSpPr>
              <a:spLocks noChangeShapeType="1"/>
            </p:cNvSpPr>
            <p:nvPr/>
          </p:nvSpPr>
          <p:spPr bwMode="auto">
            <a:xfrm>
              <a:off x="6151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>
              <a:off x="7016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>
              <a:off x="7880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3" name="Line 67"/>
            <p:cNvSpPr>
              <a:spLocks noChangeShapeType="1"/>
            </p:cNvSpPr>
            <p:nvPr/>
          </p:nvSpPr>
          <p:spPr bwMode="auto">
            <a:xfrm>
              <a:off x="8745" y="4869"/>
              <a:ext cx="1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>
              <a:off x="3604" y="3022"/>
              <a:ext cx="1" cy="38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1" name="Line 65"/>
            <p:cNvSpPr>
              <a:spLocks noChangeShapeType="1"/>
            </p:cNvSpPr>
            <p:nvPr/>
          </p:nvSpPr>
          <p:spPr bwMode="auto">
            <a:xfrm>
              <a:off x="3219" y="3693"/>
              <a:ext cx="145" cy="576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>
              <a:off x="4733" y="3262"/>
              <a:ext cx="192" cy="24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>
              <a:off x="6583" y="2254"/>
              <a:ext cx="288" cy="312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7232" y="2254"/>
              <a:ext cx="312" cy="216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>
              <a:off x="6487" y="2183"/>
              <a:ext cx="144" cy="479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6" name="Line 60"/>
            <p:cNvSpPr>
              <a:spLocks noChangeShapeType="1"/>
            </p:cNvSpPr>
            <p:nvPr/>
          </p:nvSpPr>
          <p:spPr bwMode="auto">
            <a:xfrm>
              <a:off x="6751" y="2254"/>
              <a:ext cx="168" cy="14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5" name="Line 59"/>
            <p:cNvSpPr>
              <a:spLocks noChangeShapeType="1"/>
            </p:cNvSpPr>
            <p:nvPr/>
          </p:nvSpPr>
          <p:spPr bwMode="auto">
            <a:xfrm>
              <a:off x="4781" y="3598"/>
              <a:ext cx="264" cy="263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5862" y="1751"/>
              <a:ext cx="72" cy="26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>
              <a:off x="4469" y="3741"/>
              <a:ext cx="192" cy="288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>
              <a:off x="2234" y="4053"/>
              <a:ext cx="169" cy="96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 flipH="1">
              <a:off x="3988" y="3574"/>
              <a:ext cx="144" cy="311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 flipH="1">
              <a:off x="6631" y="1823"/>
              <a:ext cx="288" cy="24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9" name="Line 53"/>
            <p:cNvSpPr>
              <a:spLocks noChangeShapeType="1"/>
            </p:cNvSpPr>
            <p:nvPr/>
          </p:nvSpPr>
          <p:spPr bwMode="auto">
            <a:xfrm flipH="1">
              <a:off x="7784" y="1895"/>
              <a:ext cx="217" cy="168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 flipH="1">
              <a:off x="6199" y="1919"/>
              <a:ext cx="120" cy="168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 flipH="1">
              <a:off x="6247" y="2398"/>
              <a:ext cx="72" cy="120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 flipH="1">
              <a:off x="3700" y="3406"/>
              <a:ext cx="168" cy="192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>
              <a:off x="4469" y="2470"/>
              <a:ext cx="120" cy="96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 flipH="1">
              <a:off x="5093" y="2590"/>
              <a:ext cx="97" cy="264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3" name="Line 47"/>
            <p:cNvSpPr>
              <a:spLocks noChangeShapeType="1"/>
            </p:cNvSpPr>
            <p:nvPr/>
          </p:nvSpPr>
          <p:spPr bwMode="auto">
            <a:xfrm>
              <a:off x="4901" y="3214"/>
              <a:ext cx="216" cy="1"/>
            </a:xfrm>
            <a:prstGeom prst="line">
              <a:avLst/>
            </a:prstGeom>
            <a:noFill/>
            <a:ln w="24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2427" y="3022"/>
              <a:ext cx="46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Egypt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1" name="Rectangle 45"/>
            <p:cNvSpPr>
              <a:spLocks noChangeArrowheads="1"/>
            </p:cNvSpPr>
            <p:nvPr/>
          </p:nvSpPr>
          <p:spPr bwMode="auto">
            <a:xfrm>
              <a:off x="1946" y="4269"/>
              <a:ext cx="33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Chad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0" name="Rectangle 44"/>
            <p:cNvSpPr>
              <a:spLocks noChangeArrowheads="1"/>
            </p:cNvSpPr>
            <p:nvPr/>
          </p:nvSpPr>
          <p:spPr bwMode="auto">
            <a:xfrm>
              <a:off x="3364" y="2830"/>
              <a:ext cx="67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Pakistan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Rectangle 43"/>
            <p:cNvSpPr>
              <a:spLocks noChangeArrowheads="1"/>
            </p:cNvSpPr>
            <p:nvPr/>
          </p:nvSpPr>
          <p:spPr bwMode="auto">
            <a:xfrm>
              <a:off x="4925" y="3501"/>
              <a:ext cx="75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Indonesia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5093" y="3813"/>
              <a:ext cx="79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Zimbabwe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4661" y="4029"/>
              <a:ext cx="51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Kenya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3700" y="3861"/>
              <a:ext cx="39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India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3316" y="4269"/>
              <a:ext cx="81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Cameroon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2403" y="4149"/>
              <a:ext cx="52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Uganda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4012" y="2302"/>
              <a:ext cx="57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Mexico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3772" y="3022"/>
              <a:ext cx="42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Ivory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3700" y="3214"/>
              <a:ext cx="48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Coast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4997" y="2398"/>
              <a:ext cx="43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Brazil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5142" y="3142"/>
              <a:ext cx="39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Peru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7040" y="2374"/>
              <a:ext cx="3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U.K.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5310" y="1775"/>
              <a:ext cx="36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U.S.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5622" y="1535"/>
              <a:ext cx="61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Canada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6415" y="2662"/>
              <a:ext cx="57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France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6079" y="2494"/>
              <a:ext cx="45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Israel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6919" y="1679"/>
              <a:ext cx="73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Germany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6103" y="1727"/>
              <a:ext cx="720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Denmark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6895" y="2590"/>
              <a:ext cx="34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Italy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7544" y="2446"/>
              <a:ext cx="66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Singapore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8049" y="1703"/>
              <a:ext cx="495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Japan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7808" y="2182"/>
              <a:ext cx="48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Finland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009" y="863"/>
              <a:ext cx="69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100,000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105" y="2206"/>
              <a:ext cx="58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10,000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1225" y="3549"/>
              <a:ext cx="4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1,000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393" y="4916"/>
              <a:ext cx="315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24" y="-24"/>
              <a:ext cx="111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Medium"/>
                </a:rPr>
                <a:t>Income per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24" y="192"/>
              <a:ext cx="142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Medium"/>
                </a:rPr>
                <a:t>person in 1992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4" y="432"/>
              <a:ext cx="1785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Medium"/>
                </a:rPr>
                <a:t>(logarithmic scale)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1754" y="5060"/>
              <a:ext cx="11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2619" y="5060"/>
              <a:ext cx="112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3436" y="5060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4301" y="5084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6151" y="5300"/>
              <a:ext cx="343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Medium"/>
                </a:rPr>
                <a:t>Investment as percentage of output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6151" y="5540"/>
              <a:ext cx="141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Medium"/>
                </a:rPr>
                <a:t>(average 1960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7570" y="5540"/>
              <a:ext cx="123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Medium"/>
                </a:rPr>
                <a:t>–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7664" y="5540"/>
              <a:ext cx="55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Medium"/>
                </a:rPr>
                <a:t>1992)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5166" y="5084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6030" y="5060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6895" y="5060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30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7760" y="5060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35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8625" y="5060"/>
              <a:ext cx="21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ITC Legacy Sans Book"/>
                </a:rPr>
                <a:t>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07" name="Rectangle 211"/>
          <p:cNvSpPr>
            <a:spLocks noChangeArrowheads="1"/>
          </p:cNvSpPr>
          <p:nvPr/>
        </p:nvSpPr>
        <p:spPr bwMode="auto">
          <a:xfrm>
            <a:off x="914400" y="5638800"/>
            <a:ext cx="45663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Source: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Mankiw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(2002)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308" name="Rectangle 212"/>
          <p:cNvSpPr>
            <a:spLocks noChangeArrowheads="1"/>
          </p:cNvSpPr>
          <p:nvPr/>
        </p:nvSpPr>
        <p:spPr bwMode="auto">
          <a:xfrm>
            <a:off x="2061121" y="59323"/>
            <a:ext cx="50217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Chart 1: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Investment and Per Capita Income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38501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Chart 2: 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Gross Investment and Per Capita Income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00200" y="5334000"/>
            <a:ext cx="411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Source: IMF World Economic Outlook Database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95400"/>
            <a:ext cx="6019800" cy="392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Chart 3: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Public Debt and GDP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990600" y="12192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90600" y="5767001"/>
            <a:ext cx="693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Source: World Bank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3990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Chart 4: 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Relative Transportation Cost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1505" name="Picture 8"/>
          <p:cNvPicPr>
            <a:picLocks noChangeAspect="1" noChangeArrowheads="1"/>
          </p:cNvPicPr>
          <p:nvPr/>
        </p:nvPicPr>
        <p:blipFill>
          <a:blip r:embed="rId3" cstate="print"/>
          <a:srcRect l="1857" t="1305"/>
          <a:stretch>
            <a:fillRect/>
          </a:stretch>
        </p:blipFill>
        <p:spPr bwMode="auto">
          <a:xfrm>
            <a:off x="1066800" y="809812"/>
            <a:ext cx="7391400" cy="4963832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66800" y="5707306"/>
            <a:ext cx="571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Source: IDB (2010)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Chart 5: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Murder Rate By Region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53" name="Group 1"/>
          <p:cNvGrpSpPr>
            <a:grpSpLocks noChangeAspect="1"/>
          </p:cNvGrpSpPr>
          <p:nvPr/>
        </p:nvGrpSpPr>
        <p:grpSpPr bwMode="auto">
          <a:xfrm>
            <a:off x="1524000" y="990600"/>
            <a:ext cx="6686550" cy="4358395"/>
            <a:chOff x="0" y="0"/>
            <a:chExt cx="9090" cy="5925"/>
          </a:xfrm>
        </p:grpSpPr>
        <p:sp>
          <p:nvSpPr>
            <p:cNvPr id="23555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090" cy="592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68" y="-54"/>
              <a:ext cx="9351" cy="5991"/>
            </a:xfrm>
            <a:prstGeom prst="rect">
              <a:avLst/>
            </a:prstGeom>
            <a:noFill/>
          </p:spPr>
        </p:pic>
      </p:grp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24000" y="5387117"/>
            <a:ext cx="5791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Source: World Bank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 Present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6" y="0"/>
            <a:ext cx="9123368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The end</a:t>
            </a:r>
            <a:endParaRPr lang="en-US" sz="1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182</Words>
  <Application>Microsoft Office PowerPoint</Application>
  <PresentationFormat>On-screen Show (4:3)</PresentationFormat>
  <Paragraphs>86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Downes</dc:creator>
  <cp:lastModifiedBy>jonesv</cp:lastModifiedBy>
  <cp:revision>24</cp:revision>
  <dcterms:created xsi:type="dcterms:W3CDTF">2011-06-19T01:27:47Z</dcterms:created>
  <dcterms:modified xsi:type="dcterms:W3CDTF">2011-06-21T19:01:57Z</dcterms:modified>
</cp:coreProperties>
</file>